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84" r:id="rId2"/>
  </p:sldMasterIdLst>
  <p:notesMasterIdLst>
    <p:notesMasterId r:id="rId23"/>
  </p:notesMasterIdLst>
  <p:sldIdLst>
    <p:sldId id="352" r:id="rId3"/>
    <p:sldId id="353" r:id="rId4"/>
    <p:sldId id="373" r:id="rId5"/>
    <p:sldId id="354" r:id="rId6"/>
    <p:sldId id="355" r:id="rId7"/>
    <p:sldId id="366" r:id="rId8"/>
    <p:sldId id="357" r:id="rId9"/>
    <p:sldId id="367" r:id="rId10"/>
    <p:sldId id="368" r:id="rId11"/>
    <p:sldId id="361" r:id="rId12"/>
    <p:sldId id="363" r:id="rId13"/>
    <p:sldId id="369" r:id="rId14"/>
    <p:sldId id="358" r:id="rId15"/>
    <p:sldId id="370" r:id="rId16"/>
    <p:sldId id="371" r:id="rId17"/>
    <p:sldId id="372" r:id="rId18"/>
    <p:sldId id="365" r:id="rId19"/>
    <p:sldId id="364" r:id="rId20"/>
    <p:sldId id="376" r:id="rId21"/>
    <p:sldId id="375" r:id="rId22"/>
  </p:sldIdLst>
  <p:sldSz cx="12192000" cy="6858000"/>
  <p:notesSz cx="6858000" cy="9144000"/>
  <p:embeddedFontLst>
    <p:embeddedFont>
      <p:font typeface="Lato" panose="020F0502020204030203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1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0000FF"/>
    <a:srgbClr val="E04F39"/>
    <a:srgbClr val="AF2D24"/>
    <a:srgbClr val="8C1515"/>
    <a:srgbClr val="B83A4B"/>
    <a:srgbClr val="53565A"/>
    <a:srgbClr val="5F574F"/>
    <a:srgbClr val="B6B1A9"/>
    <a:srgbClr val="D4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474556-2689-4E49-B055-22B098A5C0F9}" v="81" dt="2024-08-05T17:43:29.7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33" autoAdjust="0"/>
    <p:restoredTop sz="95806" autoAdjust="0"/>
  </p:normalViewPr>
  <p:slideViewPr>
    <p:cSldViewPr snapToGrid="0" snapToObjects="1" showGuides="1">
      <p:cViewPr varScale="1">
        <p:scale>
          <a:sx n="90" d="100"/>
          <a:sy n="90" d="100"/>
        </p:scale>
        <p:origin x="82" y="72"/>
      </p:cViewPr>
      <p:guideLst>
        <p:guide orient="horz" pos="2160"/>
        <p:guide pos="3840"/>
        <p:guide pos="50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60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56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56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5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15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5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5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5.png"/><Relationship Id="rId4" Type="http://schemas.openxmlformats.org/officeDocument/2006/relationships/image" Target="../media/image2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15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1">
    <p:bg>
      <p:bgPr>
        <a:gradFill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25F34CB-4092-FC40-9790-97C718FF6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21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7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Option 4C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2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 - Prin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0DAFBF7-20F6-DA42-873E-AC5024D821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2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682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2C7B1-D8C7-F946-BDEC-0EFE67A9A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08F39-E724-4149-8D36-3B5FD266B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780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3687" y="72300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518763A-6065-A341-A8B2-AE7F8D1A9B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3687" y="2270224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4F60F32-F7FC-D74A-B61F-062B52187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3687" y="379831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3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127CDD6-FBEF-EE4C-9F38-757B119F0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79932" y="71189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4 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2475248-C410-E548-A28F-8AA6518566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79932" y="2259109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5 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E28E414-0678-DA4E-9D26-1094523653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79932" y="378719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6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9C2C1-E88D-9641-A57C-DEA0DF949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03725" y="1136987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B69A155-606B-C744-8B99-0CF0DA55C2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3725" y="2686682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B91FA69-9C72-4A4B-A704-BCCEB65325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03687" y="4218136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A8AD4FE-D3EB-7542-8CA9-11FC4C6AB9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79970" y="1115645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D439FD8-111D-C140-83D2-B951A675E3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79970" y="2665340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BFAC5FD-3370-B943-8AB7-C4860F8444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79932" y="4196794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59BC7E-F9ED-D345-B396-E98E4ECEF9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5BAE47A-E69C-8743-80B3-B25F763F639C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AAB72E5F-FF5D-5C48-B3A4-90542FB05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C8A2EE5A-F49D-784B-9008-274844490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26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9B11A2-779F-3C42-AF52-2C7E5CE3C94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83050" y="723007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01AEEB-891B-1144-AAD2-95E40B0541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1" y="722981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9534EBBC-3C59-144F-AD22-A7E2D666AD6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1" y="1048833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8DBFF5-7446-3C4A-950D-4375660B1C12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83050" y="152067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18C17B4-D4FB-0B42-A5E0-F51AC7DAB5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1" y="152064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47B4CB48-48A3-D842-B2DF-513FEA8EC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1" y="184650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0147AF-ABA1-1D4D-A300-E21CC4145FB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4383050" y="2324828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C537A5-401B-1F40-AF49-B37B2B264F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2324802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403F2DD-4415-E94D-80FE-E550E301C1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1" y="2650654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B1C3F4-F116-AE42-AD4C-1C3E640082A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383050" y="3135454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F5A1F3-4444-D841-8862-EF9DA4845C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6001" y="3135428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99DA163-3507-DA49-95FA-93F19D3CFBA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6001" y="3461280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53D2DB-EE52-B24A-B966-528463FA7B34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4383050" y="394610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1D30716-E851-F544-AA4F-67D4CE29732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1" y="394607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20FF93E5-D828-E441-A581-6AA34FE8A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1" y="427193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66BCF8-AD2A-0A46-AF4B-F0EBF1F7DC7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4383050" y="4756743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FECC9A-E101-1F49-9A2D-0A2979CE6B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1" y="4756717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81AE8B69-AEC4-A943-9813-696D3C2590E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6001" y="5082569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1F0BDEED-86FF-F14E-96F4-450C292F5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A4B939-07B1-0F48-A480-A75F7D947D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48CC281-A08D-F741-9C1E-1CDF1367B8FF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24663883-97A3-414F-9F43-38B123E79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77B0BDBC-C69B-5844-938C-B8D179813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155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86D98D-F868-5B4F-B736-4020110E5D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10551391" cy="804152"/>
          </a:xfrm>
        </p:spPr>
        <p:txBody>
          <a:bodyPr anchor="t" anchorCtr="0">
            <a:normAutofit/>
          </a:bodyPr>
          <a:lstStyle>
            <a:lvl1pPr>
              <a:defRPr sz="36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20147C1-05E4-924C-9AA3-7D90271F32EC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00100" y="1649637"/>
            <a:ext cx="3367809" cy="325852"/>
          </a:xfrm>
        </p:spPr>
        <p:txBody>
          <a:bodyPr numCol="1">
            <a:normAutofit/>
          </a:bodyPr>
          <a:lstStyle>
            <a:lvl1pPr marL="0" marR="0" indent="0" algn="l" defTabSz="18288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4B4CF2-D4CE-0C45-A65F-FD4632B15227}"/>
              </a:ext>
            </a:extLst>
          </p:cNvPr>
          <p:cNvCxnSpPr>
            <a:cxnSpLocks/>
          </p:cNvCxnSpPr>
          <p:nvPr userDrawn="1"/>
        </p:nvCxnSpPr>
        <p:spPr>
          <a:xfrm>
            <a:off x="800100" y="1975489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9094D5-660A-5149-8448-2787EEF56CC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412095" y="1649638"/>
            <a:ext cx="3367810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E49625-BDC5-EE47-96D4-441AB557106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024090" y="1649638"/>
            <a:ext cx="33458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E9DB7CC-6B1E-C147-A4D7-C8BFAD2CA4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3614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D1554987-5F20-6545-A525-4E76BE0943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3614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FFDBED3-223E-934A-9B8F-7FB7C78787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12095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3C431C6-C321-8E46-A0D1-23A596CD19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2095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C45849C-9979-5646-A7DE-352449B2AED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30577" y="2122841"/>
            <a:ext cx="3317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690BA4-5725-E74F-A1D7-869ED1F8EF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30577" y="2684332"/>
            <a:ext cx="3317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16F0CB9-C4B5-2649-8980-FA7565C48F19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412095" y="3822149"/>
            <a:ext cx="3389674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F33C7A1-E75B-1041-9E11-8FB4517BF0C8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030577" y="3822149"/>
            <a:ext cx="33176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A047395-5AF1-154B-84BC-A80BB529F7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614" y="4295352"/>
            <a:ext cx="336132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36616F2-09F2-E248-95E2-82F70307B4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3614" y="4856843"/>
            <a:ext cx="336132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6F42B76-74A0-CA4D-8A2B-CE9CA6CACD9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2095" y="4295352"/>
            <a:ext cx="3389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1A5A8873-5833-0042-B69A-5883CFD33CB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12095" y="4856843"/>
            <a:ext cx="3389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826BEB9-8FCF-9A44-AFE7-74CF476995D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30577" y="4295352"/>
            <a:ext cx="331767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8DF86C0A-B51C-1046-AA0A-EC295FC775F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30577" y="4856843"/>
            <a:ext cx="331767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B12EA8C-91D6-4847-AF0E-29379345621C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800100" y="3822149"/>
            <a:ext cx="336132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145ACA-AD56-304E-A1B1-C4F73C5F5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E261855-235B-7B44-8B0F-6C14C1927979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4128B-BF4E-3042-9D11-945E0053E6CF}"/>
              </a:ext>
            </a:extLst>
          </p:cNvPr>
          <p:cNvCxnSpPr>
            <a:cxnSpLocks/>
          </p:cNvCxnSpPr>
          <p:nvPr userDrawn="1"/>
        </p:nvCxnSpPr>
        <p:spPr>
          <a:xfrm>
            <a:off x="800100" y="4155271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B431CE3C-653B-854F-B4D8-53726CED8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DA7FDA96-A17A-EC4D-9B84-3B86175DB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619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B1CE3-4FC1-7F40-94E2-3D59AD777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D873E-EF4A-AA41-879F-A999947DC6EE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303CCF5-F0DF-B84E-B762-8833E6E1EC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78055B4-64D2-A141-8225-4AE43EE06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64609BC-3782-1B45-B5C9-81147D48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81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Red">
    <p:bg>
      <p:bgPr>
        <a:gradFill flip="none" rotWithShape="1"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A20A9C6-B7E0-A14E-8612-799EEFE47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11044DB1-1F1F-F54A-885B-B9A9A1D974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4C6D2D-A81E-9F47-9F5F-69980193212A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EFE86010-BABE-CC4C-8E81-0811A4263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24B99E-E59B-F747-895C-734FB9F76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4435610-EC60-074A-9273-14AEBF58C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115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Blue">
    <p:bg>
      <p:bgPr>
        <a:gradFill>
          <a:gsLst>
            <a:gs pos="50000">
              <a:srgbClr val="006983"/>
            </a:gs>
            <a:gs pos="0">
              <a:srgbClr val="1AA4BC"/>
            </a:gs>
            <a:gs pos="100000">
              <a:srgbClr val="013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683E79B-0704-6040-823D-63F8162CF1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EFF19B41-64C1-4346-89EC-6088CB0FD1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9A055E-816F-1843-8943-290D8159EA4B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D13A7343-8C6F-FE42-959D-8729506129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B018488-E202-1341-9069-57504821BF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4B104F-EFA8-CB43-9203-39906CD71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35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70EA7885-7931-B24B-8499-67A4135477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D4D1D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rgbClr val="D4D1D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697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Purple">
    <p:bg>
      <p:bgPr>
        <a:gradFill>
          <a:gsLst>
            <a:gs pos="50000">
              <a:srgbClr val="877F7A"/>
            </a:gs>
            <a:gs pos="0">
              <a:srgbClr val="B6B1A9"/>
            </a:gs>
            <a:gs pos="100000">
              <a:srgbClr val="544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D7428E3-8390-A845-9BB2-8625FA441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63962DC-11C4-EE4E-B407-A6BE2A9773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D9DC38-50ED-364F-8200-296C6F0AAEA5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82308EF-B172-754F-82A9-C15D20DD8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8DBB6D1-E459-2A41-B4E5-75DC563945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0E48DE4-5CA8-2649-9A47-01577CE05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688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Orange">
    <p:bg>
      <p:bgPr>
        <a:gradFill>
          <a:gsLst>
            <a:gs pos="38000">
              <a:srgbClr val="F4B12F"/>
            </a:gs>
            <a:gs pos="0">
              <a:srgbClr val="FEDD5C"/>
            </a:gs>
            <a:gs pos="78000">
              <a:srgbClr val="E9830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5ECA6C5-FDF2-4A45-8223-10F0CF4E7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C228316B-CE90-414C-9EF5-CC70896BC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5A5200-D8C2-3D4F-BD62-EE66B1852AE1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305FAE5E-1170-464B-9043-75C93547E3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AC44568-BE93-894D-9A93-C4BBE62E78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E59CF0E-4905-2F4E-979E-C7C6BC30B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553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Green">
    <p:bg>
      <p:bgPr>
        <a:gradFill>
          <a:gsLst>
            <a:gs pos="50000">
              <a:srgbClr val="59B06D"/>
            </a:gs>
            <a:gs pos="0">
              <a:srgbClr val="8AC751"/>
            </a:gs>
            <a:gs pos="100000">
              <a:srgbClr val="279989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00965A0-BB98-7E46-B035-8A412F69C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66F8C2E-831C-D145-BA5C-83A43BBC1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AED9176-3B17-2F46-9F1E-7CCA21A0D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867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rgbClr val="8C1515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3A7A72-794E-0647-AE60-3B31B0A1D037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970BDE4-8E2B-624F-A4CB-8953401A8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05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774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5D77D-02D2-0A4A-B662-340A279B30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100" y="1602938"/>
            <a:ext cx="5157788" cy="44549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8831074-BFE8-E940-B6D2-40437D955E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9939" y="1602938"/>
            <a:ext cx="5157788" cy="44549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C6F662-BE8D-574E-9039-3649A47F3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4904" y="1107621"/>
            <a:ext cx="5164831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7B1BD67-B703-304C-B5D8-8E503921F4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170" y="1107621"/>
            <a:ext cx="5162925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946FC1E-D9A3-3742-A732-A38CF0B81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96BBAF-C975-F54C-A45C-3A099A01DC59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9BAECB2-1BD6-F541-B86F-086745C04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D04B276-E79E-D643-8B65-21EAF4564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83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 userDrawn="1">
          <p15:clr>
            <a:srgbClr val="FBAE40"/>
          </p15:clr>
        </p15:guide>
        <p15:guide id="2" orient="horz" pos="888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0362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80363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6ED1B33-7460-3149-A78A-7698175DD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A5F029E-3019-A841-8F95-BDEC2121B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4919F97-4951-B143-AC5E-0B468673D1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28D1B1-345A-8D4A-BEEE-A61D73DC57E2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213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69DD78-AB21-8741-ACA7-AABC6E30C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2"/>
            <a:ext cx="5143050" cy="3190048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282E36C-003D-C146-8F50-BAC426D2815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29939" y="1107620"/>
            <a:ext cx="5123861" cy="3190049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B58ED-6D9B-DC46-8A83-DC202AB3DE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9B038D1-16A3-5F4B-8682-B082506EF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2372518-BEFC-5C4C-8BF4-241FFDBF09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422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D4ED423-5F65-2F45-8A11-89BCB4260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7422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3429DC23-9018-5646-8F2F-B0243491F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212FE08-C85D-224F-8EA5-16D16B6E5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C849444-48F2-2746-8403-370D87487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78B2F5-6546-8245-AC5E-2CFAE1D82CE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207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F7B1B4-B6FD-7D4E-ADAA-028C49AC36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0100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09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E5F7C37-B244-B142-A9A7-E1FAFB86BDB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412095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2094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2094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DC9F240-04D8-D943-A30D-C994E4F6D58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8003707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03706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03706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A690AB61-2B56-084E-A578-D98682139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512D667-1F4D-4C45-A1D6-9FCC308BA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F521415C-0030-704F-A772-071A6A0B4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FDB84D-5A88-B346-8D06-F67B3F5DBC5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96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Opti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55E88-9618-8546-B71A-4FEC6AF32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306401"/>
            <a:ext cx="7563493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8ED050-40D5-A24F-A212-66DA586E4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47200" y="6156325"/>
            <a:ext cx="2006600" cy="33655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4A1C82-3F0E-A346-9364-ED419CD3E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099" y="3740943"/>
            <a:ext cx="10553701" cy="4571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572C5C-451A-2D42-9B95-A15C06558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9144" y="6156325"/>
            <a:ext cx="1734820" cy="32226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8671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94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64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C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60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647700"/>
            <a:ext cx="7013041" cy="2199440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884411"/>
            <a:ext cx="701304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099" y="3845860"/>
            <a:ext cx="7013041" cy="39547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8" y="4241336"/>
            <a:ext cx="7013041" cy="395476"/>
          </a:xfrm>
        </p:spPr>
        <p:txBody>
          <a:bodyPr>
            <a:noAutofit/>
          </a:bodyPr>
          <a:lstStyle>
            <a:lvl1pPr>
              <a:defRPr sz="18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A191257-6D86-9042-A3D7-71EF3494F1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ED364AF-F2B9-A44B-8E62-AFF26C49BA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95982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">
    <p:bg>
      <p:bgPr>
        <a:solidFill>
          <a:srgbClr val="D4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6210301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DD1034-BE6B-844F-A01D-A20EB1C237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1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89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72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30.sv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6" r:id="rId2"/>
    <p:sldLayoutId id="2147483691" r:id="rId3"/>
    <p:sldLayoutId id="2147483673" r:id="rId4"/>
    <p:sldLayoutId id="2147483674" r:id="rId5"/>
    <p:sldLayoutId id="2147483675" r:id="rId6"/>
    <p:sldLayoutId id="2147483671" r:id="rId7"/>
    <p:sldLayoutId id="2147483672" r:id="rId8"/>
    <p:sldLayoutId id="2147483680" r:id="rId9"/>
    <p:sldLayoutId id="2147483681" r:id="rId10"/>
    <p:sldLayoutId id="2147483683" r:id="rId11"/>
    <p:sldLayoutId id="2147483682" r:id="rId12"/>
    <p:sldLayoutId id="214748368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F486D22-965E-B74F-A14E-E7D480B7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 dirty="0"/>
              <a:t>Click to edit master title style which can be up to two lines in length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E8ED4D0-A088-4E43-A643-82D02D9DC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2980FA-0F2E-7148-B626-5BDBC8549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8C64E-5A0F-004B-AD71-844ED76B0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82EF3B1-B7F3-6A49-97F8-8CA00A6E0C1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9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69" r:id="rId4"/>
    <p:sldLayoutId id="2147483668" r:id="rId5"/>
    <p:sldLayoutId id="2147483663" r:id="rId6"/>
    <p:sldLayoutId id="2147483666" r:id="rId7"/>
    <p:sldLayoutId id="2147483665" r:id="rId8"/>
    <p:sldLayoutId id="2147483667" r:id="rId9"/>
    <p:sldLayoutId id="2147483687" r:id="rId10"/>
    <p:sldLayoutId id="2147483688" r:id="rId11"/>
    <p:sldLayoutId id="2147483689" r:id="rId12"/>
    <p:sldLayoutId id="2147483651" r:id="rId13"/>
    <p:sldLayoutId id="2147483652" r:id="rId14"/>
    <p:sldLayoutId id="2147483660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Clr>
          <a:srgbClr val="B83A4B"/>
        </a:buClr>
        <a:buFontTx/>
        <a:buNone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466725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8636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3208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1665288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8F46C5-27B2-3641-8769-838907F4B5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Beam Damage in X-ray Absorption Spectroscopy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27DFB1-E494-C64A-A9F3-82F86C8EFA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099" y="3935866"/>
            <a:ext cx="10147533" cy="2007734"/>
          </a:xfrm>
        </p:spPr>
        <p:txBody>
          <a:bodyPr/>
          <a:lstStyle/>
          <a:p>
            <a:r>
              <a:rPr lang="en-US" dirty="0"/>
              <a:t>Q2XAFS (Quality and Quantity of Data in XAFS)</a:t>
            </a:r>
          </a:p>
          <a:p>
            <a:r>
              <a:rPr lang="en-US" b="1" dirty="0"/>
              <a:t>Prepared by:</a:t>
            </a:r>
            <a:r>
              <a:rPr lang="en-US" dirty="0"/>
              <a:t> Arun Asundi, Macon Abernathy, </a:t>
            </a:r>
            <a:r>
              <a:rPr lang="en-US" dirty="0" err="1"/>
              <a:t>Ritimukta</a:t>
            </a:r>
            <a:r>
              <a:rPr lang="en-US" dirty="0"/>
              <a:t> Sarangi</a:t>
            </a:r>
          </a:p>
          <a:p>
            <a:r>
              <a:rPr lang="en-US" b="1" dirty="0"/>
              <a:t>Contributions from:</a:t>
            </a:r>
            <a:r>
              <a:rPr lang="en-US" dirty="0"/>
              <a:t> </a:t>
            </a:r>
            <a:r>
              <a:rPr lang="en-US" dirty="0" err="1"/>
              <a:t>Kiyotaka</a:t>
            </a:r>
            <a:r>
              <a:rPr lang="en-US" dirty="0"/>
              <a:t> </a:t>
            </a:r>
            <a:r>
              <a:rPr lang="en-US" dirty="0" err="1"/>
              <a:t>Asakura</a:t>
            </a:r>
            <a:r>
              <a:rPr lang="en-US" dirty="0"/>
              <a:t>, Jan Kern, Serena DeBeer, Sofia Diaz-Moreno, </a:t>
            </a:r>
            <a:br>
              <a:rPr lang="en-US" dirty="0"/>
            </a:br>
            <a:r>
              <a:rPr lang="en-US" dirty="0"/>
              <a:t>Giuliana </a:t>
            </a:r>
            <a:r>
              <a:rPr lang="en-US" dirty="0" err="1"/>
              <a:t>Aquilanti</a:t>
            </a:r>
            <a:r>
              <a:rPr lang="en-US" dirty="0"/>
              <a:t>, Yasuhiro </a:t>
            </a:r>
            <a:r>
              <a:rPr lang="en-US" dirty="0" err="1"/>
              <a:t>Niwa</a:t>
            </a:r>
            <a:r>
              <a:rPr lang="en-US" dirty="0"/>
              <a:t>, Paola D’Angelo, Alexey </a:t>
            </a:r>
            <a:r>
              <a:rPr lang="en-US" dirty="0" err="1"/>
              <a:t>Maximenko</a:t>
            </a:r>
            <a:r>
              <a:rPr lang="en-US" dirty="0"/>
              <a:t>, Adam Hoffman, Eli </a:t>
            </a:r>
            <a:r>
              <a:rPr lang="en-US" dirty="0" err="1"/>
              <a:t>Stavitski</a:t>
            </a:r>
            <a:r>
              <a:rPr lang="en-US" dirty="0"/>
              <a:t>, Hitoshi Abe, Graham George, Anna </a:t>
            </a:r>
            <a:r>
              <a:rPr lang="en-US" dirty="0" err="1"/>
              <a:t>Regoutz</a:t>
            </a:r>
            <a:r>
              <a:rPr lang="en-US" dirty="0"/>
              <a:t>, Shelly Kelly, </a:t>
            </a:r>
            <a:r>
              <a:rPr lang="en-US" dirty="0" err="1"/>
              <a:t>Bernt</a:t>
            </a:r>
            <a:r>
              <a:rPr lang="en-US" dirty="0"/>
              <a:t> Johannessen, Ilaria </a:t>
            </a:r>
            <a:r>
              <a:rPr lang="en-US" dirty="0" err="1"/>
              <a:t>Carlomagno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04300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2700DB-EB2E-1A25-1642-AB751F08D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Correlating Beam Damage with Other Techniques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430BA-64FD-1898-64D8-A74C5E8090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148149"/>
            <a:ext cx="10103744" cy="544315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Measurements of model species can be used to benchmark and predict effects of dose, temperature, or scavengers on samples of 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Complementary measurements can be used to quantify extent of beam damage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UV-vis or IR spectroscopy, ideally in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parallel with X-ray measurements to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quantify extent of sample change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EPR can provide insights, although free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radical g = 2.0 can dominate the signal and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sample may need to be annealed first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Mössbauer spectroscopy before and after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measurements for Fe 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Change in long-range order assessed using XRD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E344B16-6BCB-5916-D5C0-1D01E103B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</p:spPr>
        <p:txBody>
          <a:bodyPr/>
          <a:lstStyle/>
          <a:p>
            <a:fld id="{52B60363-7E9F-BF4A-894A-A30319D3939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9B730321-F089-CD5C-F04C-07994D37E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157" y="2436515"/>
            <a:ext cx="3349647" cy="359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F89F02-B5EF-BDFB-B941-F9C39043DD4D}"/>
              </a:ext>
            </a:extLst>
          </p:cNvPr>
          <p:cNvSpPr txBox="1"/>
          <p:nvPr/>
        </p:nvSpPr>
        <p:spPr>
          <a:xfrm>
            <a:off x="6565575" y="3284229"/>
            <a:ext cx="1843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Unexposed solution: </a:t>
            </a:r>
          </a:p>
          <a:p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Cu(II) S=1/2 EPR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BC239D-23E7-845C-77A6-3D70B2E5AD1E}"/>
              </a:ext>
            </a:extLst>
          </p:cNvPr>
          <p:cNvSpPr txBox="1"/>
          <p:nvPr/>
        </p:nvSpPr>
        <p:spPr>
          <a:xfrm>
            <a:off x="6565575" y="4346627"/>
            <a:ext cx="2364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Exposed solution:</a:t>
            </a:r>
          </a:p>
          <a:p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reduced Cu(II) + free radical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BF6EAD-B83C-1FB7-3F08-AAA53B4BD392}"/>
              </a:ext>
            </a:extLst>
          </p:cNvPr>
          <p:cNvSpPr txBox="1"/>
          <p:nvPr/>
        </p:nvSpPr>
        <p:spPr>
          <a:xfrm>
            <a:off x="9915222" y="4683076"/>
            <a:ext cx="167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Free radical signals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0FB655-914B-7E50-4C94-7873A2597268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9468502" y="4683076"/>
            <a:ext cx="446720" cy="1538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144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2700DB-EB2E-1A25-1642-AB751F08D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Standards for Reporting Data on Beam Damaged Samples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430BA-64FD-1898-64D8-A74C5E8090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148149"/>
            <a:ext cx="10103744" cy="544315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Beam damage is often not reported at all – even if final datasets were obtained under damage-free conditions, investigations into beam damage should be reported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Suggested inclusion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X-ray flux density (ideally at the sample position)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Exposure time per sample spot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Method used to assess beam damage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Mitigation methods (if used)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At least one SI figure showing evidence of damage-free data collection on a representative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Additional useful details: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Unsuccessful/damaged measurements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Dose-dependent series of spectra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Gas composition and length of ion chamber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Utilize “laboratory notes” section to describe beam damage assessment and mitigation methods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E344B16-6BCB-5916-D5C0-1D01E103B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</p:spPr>
        <p:txBody>
          <a:bodyPr/>
          <a:lstStyle/>
          <a:p>
            <a:fld id="{52B60363-7E9F-BF4A-894A-A30319D3939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566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90C94-6440-23CD-8AB5-9E654C5D3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 for Beamline Scientists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92A89-08E3-986B-3C7A-6440389BF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742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2700DB-EB2E-1A25-1642-AB751F08D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 Beam Characteristics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430BA-64FD-1898-64D8-A74C5E8090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1891" y="1049867"/>
            <a:ext cx="6377709" cy="523295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Understand flux density, spot size and shape to accurately quantify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X-ray dose on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Flux density measured with photodiode or ion chambers – choice is beamline-dependent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Ion chamber: for high flux beamlines,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low absorption leads to sensitivity to small variations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Ion chamber: Compton scattering contributions can result in </a:t>
            </a:r>
            <a:b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non-linear response to flux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Photodiode: Can be placed at sample position but not measured simultaneously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Characterize variations in flux with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BL scientists should take the lead characterizing and documenting flux density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Measure during setup and communicate flux, spot size to user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Write meta data (e.g., ion chamber readings) to data file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E344B16-6BCB-5916-D5C0-1D01E103B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</p:spPr>
        <p:txBody>
          <a:bodyPr/>
          <a:lstStyle/>
          <a:p>
            <a:fld id="{52B60363-7E9F-BF4A-894A-A30319D3939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EA59B8-1FC8-A8A2-7FEA-D4B86F6CAD9F}"/>
              </a:ext>
            </a:extLst>
          </p:cNvPr>
          <p:cNvSpPr txBox="1"/>
          <p:nvPr/>
        </p:nvSpPr>
        <p:spPr>
          <a:xfrm>
            <a:off x="9132204" y="6311131"/>
            <a:ext cx="1771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J. Helliwell</a:t>
            </a:r>
          </a:p>
          <a:p>
            <a:pPr algn="r"/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DOI: 10.1038/1307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FF6D6-292E-5C79-9474-B5A497A84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324" y="990388"/>
            <a:ext cx="394335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37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2700DB-EB2E-1A25-1642-AB751F08D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and Maintaining Sample Environments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430BA-64FD-1898-64D8-A74C5E8090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148149"/>
            <a:ext cx="10103744" cy="490975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Hardware supplied to users should be tested and characterized – reproduce published data to confirm integrity of experimental apparatus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Consider trace impurities (especially moisture) when developing sample 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Accommodate beam-off measurements using same hardware if relevant to compare sample behavior with and without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Validation procedures should be performed regularly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E344B16-6BCB-5916-D5C0-1D01E103B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</p:spPr>
        <p:txBody>
          <a:bodyPr/>
          <a:lstStyle/>
          <a:p>
            <a:fld id="{52B60363-7E9F-BF4A-894A-A30319D3939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EA59B8-1FC8-A8A2-7FEA-D4B86F6CAD9F}"/>
              </a:ext>
            </a:extLst>
          </p:cNvPr>
          <p:cNvSpPr txBox="1"/>
          <p:nvPr/>
        </p:nvSpPr>
        <p:spPr>
          <a:xfrm>
            <a:off x="8030245" y="6203776"/>
            <a:ext cx="2965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S. </a:t>
            </a:r>
            <a:r>
              <a:rPr lang="en-US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Bak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 al.</a:t>
            </a:r>
            <a:endParaRPr lang="en-US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r"/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DOI: 10.1038/s41427-018-0056-z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C9ED57-FE16-DBBA-6037-5043285138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65" t="54698" b="6212"/>
          <a:stretch/>
        </p:blipFill>
        <p:spPr>
          <a:xfrm>
            <a:off x="800100" y="3563638"/>
            <a:ext cx="5047269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C69CE8-4AE5-19D1-5764-B3E78197E7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19" b="69419"/>
          <a:stretch/>
        </p:blipFill>
        <p:spPr>
          <a:xfrm>
            <a:off x="6655881" y="3563638"/>
            <a:ext cx="4536986" cy="24688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EE1CCC9-1F93-F35E-C8E2-FFB38F10657A}"/>
              </a:ext>
            </a:extLst>
          </p:cNvPr>
          <p:cNvSpPr/>
          <p:nvPr/>
        </p:nvSpPr>
        <p:spPr>
          <a:xfrm>
            <a:off x="6721617" y="3527770"/>
            <a:ext cx="322855" cy="332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3B6956-7E31-8D7E-ECC3-CF79A987D73F}"/>
              </a:ext>
            </a:extLst>
          </p:cNvPr>
          <p:cNvSpPr/>
          <p:nvPr/>
        </p:nvSpPr>
        <p:spPr>
          <a:xfrm>
            <a:off x="696202" y="3527770"/>
            <a:ext cx="322855" cy="332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FD8E54-3924-6458-D620-F802AF2F551D}"/>
              </a:ext>
            </a:extLst>
          </p:cNvPr>
          <p:cNvSpPr txBox="1"/>
          <p:nvPr/>
        </p:nvSpPr>
        <p:spPr>
          <a:xfrm>
            <a:off x="2732207" y="6203776"/>
            <a:ext cx="3119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P. J. </a:t>
            </a:r>
            <a:r>
              <a:rPr lang="en-US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Chupas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 al.</a:t>
            </a:r>
            <a:endParaRPr lang="en-US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r"/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DOI: 10.1107/S0021889808020165</a:t>
            </a:r>
          </a:p>
        </p:txBody>
      </p:sp>
    </p:spTree>
    <p:extLst>
      <p:ext uri="{BB962C8B-B14F-4D97-AF65-F5344CB8AC3E}">
        <p14:creationId xmlns:p14="http://schemas.microsoft.com/office/powerpoint/2010/main" val="3488454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2700DB-EB2E-1A25-1642-AB751F08D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Optimization and Data Collection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430BA-64FD-1898-64D8-A74C5E8090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148149"/>
            <a:ext cx="10103744" cy="490975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Provide users with options to adjust flux – defocus, detune, slits, filters, sample angle, rastering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Educate users on when and how to use these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Request a representative sample from user and assess beam damage during setup time; hand off beamline to user with clear recommendations on how to collect damage-free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Consider the “dark” period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Use shutters to limit sample exposure to beam when data is not being collected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Long-range damage due to diffusion of radicals continues when beam is off – fast hardware/software needed to reduce deadtimes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Encourage a culture of assessing beam damage and documenting measurement conditions among users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E344B16-6BCB-5916-D5C0-1D01E103B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</p:spPr>
        <p:txBody>
          <a:bodyPr/>
          <a:lstStyle/>
          <a:p>
            <a:fld id="{52B60363-7E9F-BF4A-894A-A30319D3939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375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90C94-6440-23CD-8AB5-9E654C5D3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92A89-08E3-986B-3C7A-6440389BF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73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2700DB-EB2E-1A25-1642-AB751F08D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Challenges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430BA-64FD-1898-64D8-A74C5E8090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033664"/>
            <a:ext cx="6112428" cy="52491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Higher flux and more focused beams will increase dose. New methods are required: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Faster hardware/software for data collection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Significant beam attenuation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Serial data collection strategies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Serial sample delivery methods (droplets, microfluidics, liquid jet)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Methods for simultaneous methods to monitor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Increased interest in operando measurements (especially for biological samples) in solution leads to conditions that are more susceptible to beam damage than typical 10 K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Explicit consideration must be given to measurement reproducibility – will require a portion of beamtime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Collaboration with other X-ray communities can help preempt challenges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E344B16-6BCB-5916-D5C0-1D01E103B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</p:spPr>
        <p:txBody>
          <a:bodyPr/>
          <a:lstStyle/>
          <a:p>
            <a:fld id="{52B60363-7E9F-BF4A-894A-A30319D3939A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07E5ED-2F23-BBD2-F216-C376C583DE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65" t="35692" r="10778" b="27268"/>
          <a:stretch/>
        </p:blipFill>
        <p:spPr>
          <a:xfrm>
            <a:off x="7096685" y="1017424"/>
            <a:ext cx="4317941" cy="2538674"/>
          </a:xfrm>
          <a:prstGeom prst="rect">
            <a:avLst/>
          </a:prstGeom>
          <a:ln w="19050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86E8BE-9345-C9D9-1256-47BABD548B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254" t="76300" r="18071" b="2187"/>
          <a:stretch/>
        </p:blipFill>
        <p:spPr>
          <a:xfrm>
            <a:off x="7096685" y="2333589"/>
            <a:ext cx="1054441" cy="1214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2D4383-7C30-6E9E-F137-FBC2CA30040C}"/>
              </a:ext>
            </a:extLst>
          </p:cNvPr>
          <p:cNvSpPr txBox="1"/>
          <p:nvPr/>
        </p:nvSpPr>
        <p:spPr>
          <a:xfrm>
            <a:off x="8881533" y="3439153"/>
            <a:ext cx="3102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T. Reuss </a:t>
            </a:r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 al.</a:t>
            </a:r>
            <a:endParaRPr lang="en-US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r"/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DOI: 10.1021/acs.accounts.2c00525</a:t>
            </a:r>
          </a:p>
        </p:txBody>
      </p:sp>
      <p:pic>
        <p:nvPicPr>
          <p:cNvPr id="9" name="IMG_1639">
            <a:hlinkClick r:id="" action="ppaction://media"/>
            <a:extLst>
              <a:ext uri="{FF2B5EF4-FFF2-40B4-BE49-F238E27FC236}">
                <a16:creationId xmlns:a16="http://schemas.microsoft.com/office/drawing/2014/main" id="{018522D0-A999-9A34-E9AF-A66EFF0A92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642" t="4324" r="10020" b="7914"/>
          <a:stretch/>
        </p:blipFill>
        <p:spPr>
          <a:xfrm>
            <a:off x="7205134" y="4422641"/>
            <a:ext cx="3741284" cy="22707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301E74-7E73-C784-E5AC-E15F2C8B88EC}"/>
              </a:ext>
            </a:extLst>
          </p:cNvPr>
          <p:cNvSpPr txBox="1"/>
          <p:nvPr/>
        </p:nvSpPr>
        <p:spPr>
          <a:xfrm>
            <a:off x="7486238" y="4093240"/>
            <a:ext cx="3179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Protein aggregation in solution (video)</a:t>
            </a:r>
          </a:p>
        </p:txBody>
      </p:sp>
    </p:spTree>
    <p:extLst>
      <p:ext uri="{BB962C8B-B14F-4D97-AF65-F5344CB8AC3E}">
        <p14:creationId xmlns:p14="http://schemas.microsoft.com/office/powerpoint/2010/main" val="258004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65557C-9EE3-7F6F-B5CB-EE343DBE3E0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400" dirty="0"/>
              <a:t>Know your sample: what spectral features are expected based on oxidation state, structure, changes during in-situ treatment, etc.?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Prepare your sample: discuss sample preparation strategies with beamline scientist to minimize beam exposure and damage pathways.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Assess beam damage: measure fixed energy time series at 3 points on pre-edge/edge/white-line for the duration of a full scan.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Mitigate beam damage: Discuss mitigation methods (shutters, filters, rastering, detuning, defocusing) with beamline scientist.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Report your results: Provide flux density, exposure time, damage mitigation methods, and evidence of damage-free data collection – can others reproduce your results?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8C987B-7028-4014-6C6D-9A55FAB6D3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9938" y="1602938"/>
            <a:ext cx="5313313" cy="4454951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400" dirty="0"/>
              <a:t>Characterize beam: Routinely measure flux density, spot size and shape at the sample position to quantify X-ray dose.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Robust sample environments: Characterize trace impurities in sample environments and ensure results are reproducible. Accommodate beam-off experiments with same hardware if relevant.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Mitigation strategies: Incorporate damage mitigation methods into beamline hardware (shutters, filters, sample rastering, detuning, defocusing).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Educate users: Encourage a culture of assessing beam damage, employing mitigation strategies, and documenting beam characteristics.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Future developments: Consider sample delivery, proper attenuation, and simultaneous complementary characterization when developing next-generation beamlines.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F1FD6C-E54F-FB4F-C88B-9F3BE1C276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Recommendations for Users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D42F498-4C2D-48D7-EC4B-F89CF59535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Recommendations for Beamline Scientists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2700DB-EB2E-1A25-1642-AB751F08D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Look at Our Recommendations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E344B16-6BCB-5916-D5C0-1D01E103B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00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65557C-9EE3-7F6F-B5CB-EE343DBE3E0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/>
              <a:t>M</a:t>
            </a:r>
            <a:r>
              <a:rPr lang="en-US" sz="1400" dirty="0"/>
              <a:t>itigate – Know your sample and expected spectral features before beginning experiments. Discuss sample preparation and mitigation strategies with beamline scientists.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/>
              <a:t>A</a:t>
            </a:r>
            <a:r>
              <a:rPr lang="en-US" sz="1400" dirty="0"/>
              <a:t>ssess – Assess beam damage before beginning data collection. Employ mitigation techniques if dose-dependent changes are observed.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/>
              <a:t>P</a:t>
            </a:r>
            <a:r>
              <a:rPr lang="en-US" sz="1400" dirty="0"/>
              <a:t>ublish – Discuss investigation of beam damage when publishing data and include evidence of damage-free data collection.</a:t>
            </a:r>
            <a:endParaRPr lang="en-US" sz="1400" b="1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8C987B-7028-4014-6C6D-9A55FAB6D3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9938" y="1602938"/>
            <a:ext cx="5313313" cy="44549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/>
              <a:t>F</a:t>
            </a:r>
            <a:r>
              <a:rPr lang="en-US" sz="1400" dirty="0"/>
              <a:t>lux – Understand beam characteristics to quantify X-ray dose on sample. Routinely characterize beam and ensure metrics are written to meta data</a:t>
            </a:r>
            <a:r>
              <a:rPr lang="en-US" sz="1400" b="1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/>
              <a:t>E</a:t>
            </a:r>
            <a:r>
              <a:rPr lang="en-US" sz="1400" dirty="0"/>
              <a:t>nable – Incorporate beam mitigation strategies into beamline hardware. Characterize sample environments provided to users and accommodate beam-off experiments.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/>
              <a:t>E</a:t>
            </a:r>
            <a:r>
              <a:rPr lang="en-US" sz="1400" dirty="0"/>
              <a:t>ducate – Educate users on best practices surrounding beam damage. Encourage a culture of documenting beam characteristics.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/>
              <a:t>D</a:t>
            </a:r>
            <a:r>
              <a:rPr lang="en-US" sz="1400" dirty="0"/>
              <a:t>evelop – Design appropriate damage mitigation methods for future brighter beamlines, including sample delivery, proper attenuation, and simultaneous complementary characterization.</a:t>
            </a:r>
            <a:endParaRPr lang="en-US" sz="1400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F1FD6C-E54F-FB4F-C88B-9F3BE1C276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Recommendations for Users: </a:t>
            </a:r>
            <a:r>
              <a:rPr lang="en-US" b="1" dirty="0"/>
              <a:t>MAP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D42F498-4C2D-48D7-EC4B-F89CF59535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Recommendations for BL Scientists: </a:t>
            </a:r>
            <a:r>
              <a:rPr lang="en-US" b="1" dirty="0"/>
              <a:t>FEED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2700DB-EB2E-1A25-1642-AB751F08D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Look at Our Recommendations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E344B16-6BCB-5916-D5C0-1D01E103B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901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AF3435-2303-D0FC-7EE5-6080F2180C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1016697"/>
            <a:ext cx="10553700" cy="398482"/>
          </a:xfrm>
        </p:spPr>
        <p:txBody>
          <a:bodyPr/>
          <a:lstStyle/>
          <a:p>
            <a:r>
              <a:rPr lang="en-US" dirty="0"/>
              <a:t>Five Areas Relevant to Beam Damage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B9B710-94D1-42D3-10B3-9AAB4CD24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8C39EB-28BC-B04C-5906-1FD648BA67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459594"/>
            <a:ext cx="10553700" cy="21668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Definition and Mechanisms of Beam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Identifying and Mitigating Beam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Processing and Interpretation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Standards for Reporting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Future Requirements and Outlook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50C10-C885-42D9-97FB-92204DF0F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691CD141-78DD-DF1D-40B3-250352693159}"/>
              </a:ext>
            </a:extLst>
          </p:cNvPr>
          <p:cNvSpPr txBox="1">
            <a:spLocks/>
          </p:cNvSpPr>
          <p:nvPr/>
        </p:nvSpPr>
        <p:spPr>
          <a:xfrm>
            <a:off x="800100" y="3737010"/>
            <a:ext cx="4686300" cy="39848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B83A4B"/>
              </a:buClr>
              <a:buFontTx/>
              <a:buNone/>
              <a:defRPr sz="2000" kern="1200">
                <a:solidFill>
                  <a:srgbClr val="B83A4B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66725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636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208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5288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Contributions from Expert Collaborators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EA9CC65-3FB1-7AFC-7DD1-B91EFFA5425B}"/>
              </a:ext>
            </a:extLst>
          </p:cNvPr>
          <p:cNvSpPr txBox="1">
            <a:spLocks/>
          </p:cNvSpPr>
          <p:nvPr/>
        </p:nvSpPr>
        <p:spPr>
          <a:xfrm>
            <a:off x="800100" y="4169516"/>
            <a:ext cx="4821382" cy="216683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B83A4B"/>
              </a:buClr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66725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636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208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5288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Slides sharing thoughts and experiences related to these five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2-hour zoom discussions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Review and feedback on final report and presentation 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46E65C99-E91C-8773-5E8D-C3897C4D6ABB}"/>
              </a:ext>
            </a:extLst>
          </p:cNvPr>
          <p:cNvSpPr txBox="1">
            <a:spLocks/>
          </p:cNvSpPr>
          <p:nvPr/>
        </p:nvSpPr>
        <p:spPr>
          <a:xfrm>
            <a:off x="6199909" y="3737010"/>
            <a:ext cx="4686300" cy="39848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B83A4B"/>
              </a:buClr>
              <a:buFontTx/>
              <a:buNone/>
              <a:defRPr sz="2000" kern="1200">
                <a:solidFill>
                  <a:srgbClr val="B83A4B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66725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636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208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5288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Deliverables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A72ACD4-EAF9-382E-891A-16C898B63F9B}"/>
              </a:ext>
            </a:extLst>
          </p:cNvPr>
          <p:cNvSpPr txBox="1">
            <a:spLocks/>
          </p:cNvSpPr>
          <p:nvPr/>
        </p:nvSpPr>
        <p:spPr>
          <a:xfrm>
            <a:off x="6199909" y="4169516"/>
            <a:ext cx="4821382" cy="216683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B83A4B"/>
              </a:buClr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66725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636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208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5288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Presentations of working group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Report to be published on summary and recommendations related to beam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 recommendations for users</a:t>
            </a:r>
            <a:br>
              <a:rPr lang="en-US" dirty="0"/>
            </a:br>
            <a:r>
              <a:rPr lang="en-US" dirty="0"/>
              <a:t>5 recommendations for BL scientists</a:t>
            </a:r>
          </a:p>
        </p:txBody>
      </p:sp>
    </p:spTree>
    <p:extLst>
      <p:ext uri="{BB962C8B-B14F-4D97-AF65-F5344CB8AC3E}">
        <p14:creationId xmlns:p14="http://schemas.microsoft.com/office/powerpoint/2010/main" val="3631954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D54743-C4FC-6CAD-D007-6B4046D3B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F6FDDC-A5CA-B2A3-F7A6-13683FFA0C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300294"/>
            <a:ext cx="10553700" cy="4757606"/>
          </a:xfrm>
        </p:spPr>
        <p:txBody>
          <a:bodyPr/>
          <a:lstStyle/>
          <a:p>
            <a:r>
              <a:rPr lang="en-US" dirty="0" err="1"/>
              <a:t>Kiyotaka</a:t>
            </a:r>
            <a:r>
              <a:rPr lang="en-US" dirty="0"/>
              <a:t> </a:t>
            </a:r>
            <a:r>
              <a:rPr lang="en-US" dirty="0" err="1"/>
              <a:t>Asakura</a:t>
            </a:r>
            <a:br>
              <a:rPr lang="en-US" dirty="0"/>
            </a:br>
            <a:r>
              <a:rPr lang="en-US" dirty="0"/>
              <a:t>Jan Kern</a:t>
            </a:r>
            <a:br>
              <a:rPr lang="en-US" dirty="0"/>
            </a:br>
            <a:r>
              <a:rPr lang="en-US" dirty="0"/>
              <a:t>Serena DeBeer</a:t>
            </a:r>
            <a:br>
              <a:rPr lang="en-US" dirty="0"/>
            </a:br>
            <a:r>
              <a:rPr lang="en-US" dirty="0"/>
              <a:t>Sofia Diaz-Moreno </a:t>
            </a:r>
            <a:br>
              <a:rPr lang="en-US" dirty="0"/>
            </a:br>
            <a:r>
              <a:rPr lang="en-US" dirty="0"/>
              <a:t>Giuliana </a:t>
            </a:r>
            <a:r>
              <a:rPr lang="en-US" dirty="0" err="1"/>
              <a:t>Aquilanti</a:t>
            </a:r>
            <a:br>
              <a:rPr lang="en-US" dirty="0"/>
            </a:br>
            <a:r>
              <a:rPr lang="en-US" dirty="0"/>
              <a:t>Yasuhiro </a:t>
            </a:r>
            <a:r>
              <a:rPr lang="en-US" dirty="0" err="1"/>
              <a:t>Niwa</a:t>
            </a:r>
            <a:br>
              <a:rPr lang="en-US" dirty="0"/>
            </a:br>
            <a:r>
              <a:rPr lang="en-US" dirty="0"/>
              <a:t>Paola D’Angelo</a:t>
            </a:r>
            <a:br>
              <a:rPr lang="en-US" dirty="0"/>
            </a:br>
            <a:r>
              <a:rPr lang="en-US" dirty="0"/>
              <a:t>Alexey </a:t>
            </a:r>
            <a:r>
              <a:rPr lang="en-US" dirty="0" err="1"/>
              <a:t>Maximenko</a:t>
            </a:r>
            <a:br>
              <a:rPr lang="en-US" dirty="0"/>
            </a:br>
            <a:r>
              <a:rPr lang="en-US" dirty="0"/>
              <a:t>Adam Hoffman</a:t>
            </a:r>
            <a:br>
              <a:rPr lang="en-US" dirty="0"/>
            </a:br>
            <a:r>
              <a:rPr lang="en-US" dirty="0"/>
              <a:t>Eli </a:t>
            </a:r>
            <a:r>
              <a:rPr lang="en-US" dirty="0" err="1"/>
              <a:t>Stavitski</a:t>
            </a:r>
            <a:br>
              <a:rPr lang="en-US" dirty="0"/>
            </a:br>
            <a:r>
              <a:rPr lang="en-US" dirty="0"/>
              <a:t>Hitoshi Abe</a:t>
            </a:r>
            <a:br>
              <a:rPr lang="en-US" dirty="0"/>
            </a:br>
            <a:r>
              <a:rPr lang="en-US" dirty="0"/>
              <a:t>Graham George</a:t>
            </a:r>
            <a:br>
              <a:rPr lang="en-US" dirty="0"/>
            </a:br>
            <a:r>
              <a:rPr lang="en-US" dirty="0"/>
              <a:t>Anna </a:t>
            </a:r>
            <a:r>
              <a:rPr lang="en-US" dirty="0" err="1"/>
              <a:t>Regoutz</a:t>
            </a:r>
            <a:br>
              <a:rPr lang="en-US" dirty="0"/>
            </a:br>
            <a:r>
              <a:rPr lang="en-US" dirty="0"/>
              <a:t>Shelly Kelly</a:t>
            </a:r>
            <a:br>
              <a:rPr lang="en-US" dirty="0"/>
            </a:br>
            <a:r>
              <a:rPr lang="en-US" dirty="0" err="1"/>
              <a:t>Bernt</a:t>
            </a:r>
            <a:r>
              <a:rPr lang="en-US" dirty="0"/>
              <a:t> Johannessen</a:t>
            </a:r>
            <a:br>
              <a:rPr lang="en-US" dirty="0"/>
            </a:br>
            <a:r>
              <a:rPr lang="en-US" dirty="0"/>
              <a:t>Ilaria </a:t>
            </a:r>
            <a:r>
              <a:rPr lang="en-US" dirty="0" err="1"/>
              <a:t>Carlomagno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D7C2C-E46F-3B05-F209-C07E45115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B5D7AB86-993F-F93E-4D1C-2094798F7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707" y="1896308"/>
            <a:ext cx="8416954" cy="356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43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90C94-6440-23CD-8AB5-9E654C5D3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Damage: Definitions and Mechanisms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92A89-08E3-986B-3C7A-6440389BF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596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2700DB-EB2E-1A25-1642-AB751F08D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Beam (Radiation) Damage?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430BA-64FD-1898-64D8-A74C5E8090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013925"/>
            <a:ext cx="10879282" cy="490975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Beam damage: Undesirable X-ray dose dependent change in sample or sample environment 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Chemical changes: Photoreduction, photo-oxidation, ligand photolysis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Physical changes: Particle agglomeration, crystallinity changes, sample ablation/dissolution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Photo-induced processes: Photo-catalysis, metal-ligand charge transfer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Sample environment damage: Deposition on sample holder, X-ray window damage, degradation of electrolyte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Even very robust samples are susceptible to damage at high X-ray dose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782D873-5443-886B-0925-1A987D576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</p:spPr>
        <p:txBody>
          <a:bodyPr/>
          <a:lstStyle/>
          <a:p>
            <a:fld id="{52B60363-7E9F-BF4A-894A-A30319D3939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3453AAC-0CD3-664D-9C04-D586333AFA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11" t="40303" r="44116" b="48640"/>
          <a:stretch/>
        </p:blipFill>
        <p:spPr>
          <a:xfrm>
            <a:off x="7015403" y="3586294"/>
            <a:ext cx="1920008" cy="2867040"/>
          </a:xfrm>
          <a:prstGeom prst="rect">
            <a:avLst/>
          </a:prstGeom>
        </p:spPr>
      </p:pic>
      <p:grpSp>
        <p:nvGrpSpPr>
          <p:cNvPr id="21" name="Group 14">
            <a:extLst>
              <a:ext uri="{FF2B5EF4-FFF2-40B4-BE49-F238E27FC236}">
                <a16:creationId xmlns:a16="http://schemas.microsoft.com/office/drawing/2014/main" id="{153AC9C3-8672-DF90-B67D-D48074BD258D}"/>
              </a:ext>
            </a:extLst>
          </p:cNvPr>
          <p:cNvGrpSpPr>
            <a:grpSpLocks/>
          </p:cNvGrpSpPr>
          <p:nvPr/>
        </p:nvGrpSpPr>
        <p:grpSpPr bwMode="auto">
          <a:xfrm>
            <a:off x="2252484" y="3625450"/>
            <a:ext cx="3333005" cy="2657374"/>
            <a:chOff x="1700" y="1409"/>
            <a:chExt cx="3613" cy="2736"/>
          </a:xfrm>
        </p:grpSpPr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81B47514-8E10-14DF-4EA0-2FE8C505D7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" y="1409"/>
              <a:ext cx="3613" cy="2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Line 7">
              <a:extLst>
                <a:ext uri="{FF2B5EF4-FFF2-40B4-BE49-F238E27FC236}">
                  <a16:creationId xmlns:a16="http://schemas.microsoft.com/office/drawing/2014/main" id="{E5E66EA7-6FBC-B5ED-D734-71E6215ADA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9" y="3390"/>
              <a:ext cx="40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8">
              <a:extLst>
                <a:ext uri="{FF2B5EF4-FFF2-40B4-BE49-F238E27FC236}">
                  <a16:creationId xmlns:a16="http://schemas.microsoft.com/office/drawing/2014/main" id="{8F9C8BB6-9257-7052-5B3A-C92AA3FC63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3" y="3127"/>
              <a:ext cx="406" cy="0"/>
            </a:xfrm>
            <a:prstGeom prst="line">
              <a:avLst/>
            </a:prstGeom>
            <a:noFill/>
            <a:ln w="19050">
              <a:solidFill>
                <a:srgbClr val="00B2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Box 9">
              <a:extLst>
                <a:ext uri="{FF2B5EF4-FFF2-40B4-BE49-F238E27FC236}">
                  <a16:creationId xmlns:a16="http://schemas.microsoft.com/office/drawing/2014/main" id="{8E58403F-61BB-691E-7243-33E991278A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8" y="3011"/>
              <a:ext cx="42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733701">
                <a:spcAft>
                  <a:spcPts val="512"/>
                </a:spcAft>
              </a:pPr>
              <a:r>
                <a:rPr lang="en-US" altLang="en-US" sz="1444" kern="1200" dirty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rPr>
                <a:t>Cu(II)</a:t>
              </a:r>
              <a:endParaRPr lang="en-US" altLang="en-US" dirty="0"/>
            </a:p>
          </p:txBody>
        </p:sp>
        <p:sp>
          <p:nvSpPr>
            <p:cNvPr id="26" name="Text Box 10">
              <a:extLst>
                <a:ext uri="{FF2B5EF4-FFF2-40B4-BE49-F238E27FC236}">
                  <a16:creationId xmlns:a16="http://schemas.microsoft.com/office/drawing/2014/main" id="{02A25733-F080-E157-DA09-883C8452B1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4" y="3266"/>
              <a:ext cx="39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733701">
                <a:spcAft>
                  <a:spcPts val="512"/>
                </a:spcAft>
              </a:pPr>
              <a:r>
                <a:rPr lang="en-US" altLang="en-US" sz="1444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Cu(I)</a:t>
              </a:r>
              <a:endParaRPr lang="en-US" altLang="en-US" dirty="0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D4179AD4-018E-0E97-DEA6-564C0B198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6" y="2806"/>
              <a:ext cx="414" cy="576"/>
            </a:xfrm>
            <a:custGeom>
              <a:avLst/>
              <a:gdLst>
                <a:gd name="T0" fmla="*/ 414 w 414"/>
                <a:gd name="T1" fmla="*/ 576 h 576"/>
                <a:gd name="T2" fmla="*/ 118 w 414"/>
                <a:gd name="T3" fmla="*/ 392 h 576"/>
                <a:gd name="T4" fmla="*/ 0 w 414"/>
                <a:gd name="T5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4" h="576">
                  <a:moveTo>
                    <a:pt x="414" y="576"/>
                  </a:moveTo>
                  <a:cubicBezTo>
                    <a:pt x="300" y="532"/>
                    <a:pt x="187" y="488"/>
                    <a:pt x="118" y="392"/>
                  </a:cubicBezTo>
                  <a:cubicBezTo>
                    <a:pt x="49" y="296"/>
                    <a:pt x="24" y="148"/>
                    <a:pt x="0" y="0"/>
                  </a:cubicBezTo>
                </a:path>
              </a:pathLst>
            </a:custGeom>
            <a:noFill/>
            <a:ln w="38100" cmpd="sng">
              <a:solidFill>
                <a:schemeClr val="accent1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 Box 13">
              <a:extLst>
                <a:ext uri="{FF2B5EF4-FFF2-40B4-BE49-F238E27FC236}">
                  <a16:creationId xmlns:a16="http://schemas.microsoft.com/office/drawing/2014/main" id="{696F1880-00B6-EEBB-3E34-F9F590913D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4" y="2461"/>
              <a:ext cx="927" cy="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733701">
                <a:spcAft>
                  <a:spcPts val="512"/>
                </a:spcAft>
              </a:pPr>
              <a:r>
                <a:rPr lang="en-US" altLang="en-US" sz="1444" i="1" kern="1200" dirty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rPr>
                <a:t>Exposure time</a:t>
              </a:r>
              <a:endParaRPr lang="en-US" altLang="en-US" i="1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1352FB4-7DDF-B159-CA45-D0FEEA9DE179}"/>
              </a:ext>
            </a:extLst>
          </p:cNvPr>
          <p:cNvSpPr txBox="1"/>
          <p:nvPr/>
        </p:nvSpPr>
        <p:spPr>
          <a:xfrm>
            <a:off x="2851307" y="3316131"/>
            <a:ext cx="2366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Photoreduction of Cu(II)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2423CB6-12B1-7A0B-93DC-106A9E377DB4}"/>
              </a:ext>
            </a:extLst>
          </p:cNvPr>
          <p:cNvSpPr txBox="1"/>
          <p:nvPr/>
        </p:nvSpPr>
        <p:spPr>
          <a:xfrm>
            <a:off x="6851447" y="3259554"/>
            <a:ext cx="2308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Deposition on capillary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583DA33-B744-66E9-A1FF-43D52B0B89F6}"/>
              </a:ext>
            </a:extLst>
          </p:cNvPr>
          <p:cNvCxnSpPr/>
          <p:nvPr/>
        </p:nvCxnSpPr>
        <p:spPr>
          <a:xfrm flipH="1">
            <a:off x="8185940" y="4634345"/>
            <a:ext cx="47887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091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2700DB-EB2E-1A25-1642-AB751F08D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Dose-Damage Relationship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430BA-64FD-1898-64D8-A74C5E8090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2173" y="1161392"/>
            <a:ext cx="6123670" cy="496448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Multiple damage processes may simultaneously occur, making modeling complicated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Generation of oxidizing and reducing agents induce chemical changes, e.g., radiation chemistry of water: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O + (ionizing radiation) → [H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O]•</a:t>
            </a:r>
            <a:r>
              <a:rPr lang="en-US" baseline="30000" dirty="0">
                <a:solidFill>
                  <a:schemeClr val="tx1"/>
                </a:solidFill>
              </a:rPr>
              <a:t>+</a:t>
            </a:r>
            <a:r>
              <a:rPr lang="en-US" baseline="-25000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+ e</a:t>
            </a:r>
            <a:r>
              <a:rPr lang="en-US" baseline="30000" dirty="0">
                <a:solidFill>
                  <a:schemeClr val="tx1"/>
                </a:solidFill>
              </a:rPr>
              <a:t>–</a:t>
            </a:r>
            <a:r>
              <a:rPr lang="en-US" baseline="-25000" dirty="0" err="1">
                <a:solidFill>
                  <a:schemeClr val="tx1"/>
                </a:solidFill>
              </a:rPr>
              <a:t>aq</a:t>
            </a:r>
            <a:endParaRPr lang="en-US" baseline="-25000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[H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O]•</a:t>
            </a:r>
            <a:r>
              <a:rPr lang="en-US" baseline="30000" dirty="0">
                <a:solidFill>
                  <a:schemeClr val="tx1"/>
                </a:solidFill>
              </a:rPr>
              <a:t>+</a:t>
            </a:r>
            <a:r>
              <a:rPr lang="en-US" baseline="-25000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+ H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O → [H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O]</a:t>
            </a:r>
            <a:r>
              <a:rPr lang="en-US" baseline="30000" dirty="0">
                <a:solidFill>
                  <a:schemeClr val="tx1"/>
                </a:solidFill>
              </a:rPr>
              <a:t>+</a:t>
            </a:r>
            <a:r>
              <a:rPr lang="en-US" baseline="-25000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+ HO•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Hydrated electrons (e</a:t>
            </a:r>
            <a:r>
              <a:rPr lang="en-US" baseline="30000" dirty="0">
                <a:solidFill>
                  <a:schemeClr val="tx1"/>
                </a:solidFill>
              </a:rPr>
              <a:t>–</a:t>
            </a:r>
            <a:r>
              <a:rPr lang="en-US" baseline="-25000" dirty="0" err="1">
                <a:solidFill>
                  <a:schemeClr val="tx1"/>
                </a:solidFill>
              </a:rPr>
              <a:t>aq</a:t>
            </a:r>
            <a:r>
              <a:rPr lang="en-US" dirty="0">
                <a:solidFill>
                  <a:schemeClr val="tx1"/>
                </a:solidFill>
              </a:rPr>
              <a:t>) are strong reducing agents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Hydroxyl radicals (HO•) are strong oxidizing agents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Dose-damage relationship affected by: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Sample environment (T, preparation, impurities)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Beamline configuration (flux density, spot size and shape)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X-ray energy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Surface/bulk sensitivity of detection method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1A7D10-B827-0FDA-12F1-F07F7114576A}"/>
              </a:ext>
            </a:extLst>
          </p:cNvPr>
          <p:cNvGrpSpPr/>
          <p:nvPr/>
        </p:nvGrpSpPr>
        <p:grpSpPr>
          <a:xfrm>
            <a:off x="7540472" y="996174"/>
            <a:ext cx="3751982" cy="2750910"/>
            <a:chOff x="6537960" y="1805297"/>
            <a:chExt cx="4878944" cy="3577186"/>
          </a:xfrm>
        </p:grpSpPr>
        <p:pic>
          <p:nvPicPr>
            <p:cNvPr id="5" name="Picture 7">
              <a:extLst>
                <a:ext uri="{FF2B5EF4-FFF2-40B4-BE49-F238E27FC236}">
                  <a16:creationId xmlns:a16="http://schemas.microsoft.com/office/drawing/2014/main" id="{BCD15944-083A-D77A-B604-42C5337D1B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7960" y="1805297"/>
              <a:ext cx="4878944" cy="3577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10">
              <a:extLst>
                <a:ext uri="{FF2B5EF4-FFF2-40B4-BE49-F238E27FC236}">
                  <a16:creationId xmlns:a16="http://schemas.microsoft.com/office/drawing/2014/main" id="{1198FA64-0C52-02A0-A6FD-7A1B89070F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3694" y="3902281"/>
              <a:ext cx="2443655" cy="840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12648">
                <a:spcAft>
                  <a:spcPts val="600"/>
                </a:spcAft>
              </a:pPr>
              <a:r>
                <a:rPr lang="en-US" altLang="en-US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Reactions carried out at 10 K</a:t>
              </a:r>
              <a:endParaRPr lang="en-US" altLang="en-US" sz="3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1F285D-4457-980F-A901-048975C65F24}"/>
                </a:ext>
              </a:extLst>
            </p:cNvPr>
            <p:cNvSpPr txBox="1"/>
            <p:nvPr/>
          </p:nvSpPr>
          <p:spPr>
            <a:xfrm>
              <a:off x="9463523" y="3226876"/>
              <a:ext cx="1349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+glycerol</a:t>
              </a:r>
              <a:endParaRPr lang="en-CA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AAA4A09-E4F1-9971-11CB-F67779C591DC}"/>
                </a:ext>
              </a:extLst>
            </p:cNvPr>
            <p:cNvSpPr txBox="1"/>
            <p:nvPr/>
          </p:nvSpPr>
          <p:spPr>
            <a:xfrm>
              <a:off x="9463523" y="2131239"/>
              <a:ext cx="12935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-glycerol</a:t>
              </a:r>
              <a:endParaRPr lang="en-CA" dirty="0"/>
            </a:p>
          </p:txBody>
        </p:sp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89C2B7-8478-181C-B014-5EBC34E7F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</p:spPr>
        <p:txBody>
          <a:bodyPr/>
          <a:lstStyle/>
          <a:p>
            <a:fld id="{52B60363-7E9F-BF4A-894A-A30319D3939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8AB507-D032-25E2-069B-3C40E6F4DA45}"/>
              </a:ext>
            </a:extLst>
          </p:cNvPr>
          <p:cNvSpPr txBox="1"/>
          <p:nvPr/>
        </p:nvSpPr>
        <p:spPr>
          <a:xfrm>
            <a:off x="9112551" y="3511406"/>
            <a:ext cx="2909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K. Nienaber </a:t>
            </a:r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 al.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algn="r"/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DOI: 10.1021/acs.jpclett.7b03111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38C639-4270-9964-274C-3E4A0D645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7913800" y="4305624"/>
            <a:ext cx="3146967" cy="25301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6F48EE-D22F-0E12-F06B-DD8A1C311BB8}"/>
              </a:ext>
            </a:extLst>
          </p:cNvPr>
          <p:cNvSpPr txBox="1"/>
          <p:nvPr/>
        </p:nvSpPr>
        <p:spPr>
          <a:xfrm>
            <a:off x="9431814" y="4998495"/>
            <a:ext cx="1668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Agglomeration of Rh particles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D86AA4-88DD-4DA5-751A-CE3144EB7023}"/>
              </a:ext>
            </a:extLst>
          </p:cNvPr>
          <p:cNvSpPr txBox="1"/>
          <p:nvPr/>
        </p:nvSpPr>
        <p:spPr>
          <a:xfrm>
            <a:off x="5199595" y="6203776"/>
            <a:ext cx="2714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M. </a:t>
            </a:r>
            <a:r>
              <a:rPr lang="en-US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Albrahim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 al.</a:t>
            </a:r>
          </a:p>
          <a:p>
            <a:pPr algn="r"/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DOI: 10.1021/acs.jpcc.1c01823</a:t>
            </a:r>
          </a:p>
        </p:txBody>
      </p:sp>
    </p:spTree>
    <p:extLst>
      <p:ext uri="{BB962C8B-B14F-4D97-AF65-F5344CB8AC3E}">
        <p14:creationId xmlns:p14="http://schemas.microsoft.com/office/powerpoint/2010/main" val="2660795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90C94-6440-23CD-8AB5-9E654C5D3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 for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92A89-08E3-986B-3C7A-6440389BF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473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2700DB-EB2E-1A25-1642-AB751F08D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Your Sample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430BA-64FD-1898-64D8-A74C5E8090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099" y="999086"/>
            <a:ext cx="10743151" cy="490975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Knowledge of sample from lab-based techniques establishes baseline, from which beam damage can be evaluated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Describe expected spectral features based on proposed structure, oxidation state and coordination chemistry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For in-situ experiments, what are the structure/chemical properties of the starting material and how are they expected to change during the experiment?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References and ex-situ samples can help guide expectations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Users should bring knowledge from literature or previous measurements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77973A0-5C1E-7822-155F-7AA727D17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</p:spPr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B3F81-4A76-087C-B995-CCBB6F13E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179" y="3556305"/>
            <a:ext cx="3409908" cy="2892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C05232-9D61-37F5-5254-37B93FF5D6A5}"/>
              </a:ext>
            </a:extLst>
          </p:cNvPr>
          <p:cNvSpPr txBox="1"/>
          <p:nvPr/>
        </p:nvSpPr>
        <p:spPr>
          <a:xfrm>
            <a:off x="2466735" y="6282824"/>
            <a:ext cx="3409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J. P Gustafsson</a:t>
            </a:r>
            <a:endParaRPr lang="en-US" sz="1400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r"/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DOI: 10.1016/j.apgeochem.2018.12.027</a:t>
            </a:r>
          </a:p>
        </p:txBody>
      </p:sp>
      <p:pic>
        <p:nvPicPr>
          <p:cNvPr id="10" name="Picture 9" descr="A graph of a temperature&#10;&#10;Description automatically generated">
            <a:extLst>
              <a:ext uri="{FF2B5EF4-FFF2-40B4-BE49-F238E27FC236}">
                <a16:creationId xmlns:a16="http://schemas.microsoft.com/office/drawing/2014/main" id="{E1C36D75-4B40-F1F4-7DD4-473F450CF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187" y="3565306"/>
            <a:ext cx="3416549" cy="27088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9E4C94-884E-BC07-25AE-A14FEDBE97B4}"/>
              </a:ext>
            </a:extLst>
          </p:cNvPr>
          <p:cNvSpPr txBox="1"/>
          <p:nvPr/>
        </p:nvSpPr>
        <p:spPr>
          <a:xfrm>
            <a:off x="6560549" y="6284575"/>
            <a:ext cx="3763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Lab TPR shows higher reduction temperature of Rh</a:t>
            </a:r>
            <a:r>
              <a:rPr lang="en-US" sz="1400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</a:t>
            </a:r>
            <a:r>
              <a:rPr lang="en-US" sz="1400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than Rh K-edge TPR-XANES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2F6014-5FA6-097A-F0B2-008C8931F1D0}"/>
              </a:ext>
            </a:extLst>
          </p:cNvPr>
          <p:cNvSpPr txBox="1"/>
          <p:nvPr/>
        </p:nvSpPr>
        <p:spPr>
          <a:xfrm>
            <a:off x="6783810" y="3248528"/>
            <a:ext cx="3222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</a:t>
            </a:r>
            <a:r>
              <a:rPr lang="en-US" sz="1400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Reduction of Rh</a:t>
            </a:r>
            <a:r>
              <a:rPr lang="en-US" sz="1400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</a:t>
            </a:r>
            <a:r>
              <a:rPr lang="en-US" sz="1400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Nanoparticles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36AE93-AD87-4381-1EDC-81E1694D5499}"/>
              </a:ext>
            </a:extLst>
          </p:cNvPr>
          <p:cNvSpPr txBox="1"/>
          <p:nvPr/>
        </p:nvSpPr>
        <p:spPr>
          <a:xfrm>
            <a:off x="2957928" y="3295936"/>
            <a:ext cx="3072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XANES of Vanadium Oxides</a:t>
            </a:r>
          </a:p>
        </p:txBody>
      </p:sp>
    </p:spTree>
    <p:extLst>
      <p:ext uri="{BB962C8B-B14F-4D97-AF65-F5344CB8AC3E}">
        <p14:creationId xmlns:p14="http://schemas.microsoft.com/office/powerpoint/2010/main" val="2383831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2700DB-EB2E-1A25-1642-AB751F08D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and Minimizing Beam Damage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430BA-64FD-1898-64D8-A74C5E8090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5676" y="1267690"/>
            <a:ext cx="6458602" cy="50151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Before measurement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Allocate time in proposal request for beam damage studies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Prepare sample for optimal data quality with minimal beam exposure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Consider alternate measurements to gain similar information (e.g., hard X-ray Raman vs soft X-ray XAS)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During measurement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Monitor edge step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Measure time series on features sensitive to sample changes (pre-edge, edge, white line) for duration of a full scan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Compare multiple spectra collected on single sample spot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Move to new spots periodically and compare spectra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77973A0-5C1E-7822-155F-7AA727D17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</p:spPr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A graph of a red line&#10;&#10;Description automatically generated">
            <a:extLst>
              <a:ext uri="{FF2B5EF4-FFF2-40B4-BE49-F238E27FC236}">
                <a16:creationId xmlns:a16="http://schemas.microsoft.com/office/drawing/2014/main" id="{7672E000-8D7A-0F5B-AC74-B6FD37D06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841" y="4073236"/>
            <a:ext cx="4842242" cy="26719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6E69A2-3FCE-A823-A845-884E3CAC2679}"/>
              </a:ext>
            </a:extLst>
          </p:cNvPr>
          <p:cNvSpPr txBox="1"/>
          <p:nvPr/>
        </p:nvSpPr>
        <p:spPr>
          <a:xfrm>
            <a:off x="9127974" y="5926910"/>
            <a:ext cx="26100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Constant E time scan, Cu MOF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901782-75FE-1991-AACB-2AE450C25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369" y="1068182"/>
            <a:ext cx="2967198" cy="25409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438853-0236-1F96-7F92-D8EEC2840128}"/>
              </a:ext>
            </a:extLst>
          </p:cNvPr>
          <p:cNvSpPr txBox="1"/>
          <p:nvPr/>
        </p:nvSpPr>
        <p:spPr>
          <a:xfrm>
            <a:off x="8649992" y="3501879"/>
            <a:ext cx="2996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A. Nilsson </a:t>
            </a:r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 al.</a:t>
            </a:r>
          </a:p>
          <a:p>
            <a:pPr algn="r"/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DOI: 10.1016/j.elspec.2010.02.005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D3B672-315A-2F5F-5E45-AB8391B49F7F}"/>
              </a:ext>
            </a:extLst>
          </p:cNvPr>
          <p:cNvSpPr txBox="1"/>
          <p:nvPr/>
        </p:nvSpPr>
        <p:spPr>
          <a:xfrm>
            <a:off x="9897213" y="1135003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Water</a:t>
            </a:r>
          </a:p>
          <a:p>
            <a:pPr algn="r"/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 K-edge</a:t>
            </a:r>
          </a:p>
        </p:txBody>
      </p:sp>
    </p:spTree>
    <p:extLst>
      <p:ext uri="{BB962C8B-B14F-4D97-AF65-F5344CB8AC3E}">
        <p14:creationId xmlns:p14="http://schemas.microsoft.com/office/powerpoint/2010/main" val="3728242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2700DB-EB2E-1A25-1642-AB751F08D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Processing and Interpretation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430BA-64FD-1898-64D8-A74C5E8090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099" y="2282767"/>
            <a:ext cx="4503861" cy="383056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Generate a dose-dependent series of spectra to examine trends with X-ray exposure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Use spectral features that grow/shrink in response to photodamage to estimate percentage change with exposure time</a:t>
            </a:r>
          </a:p>
          <a:p>
            <a:pPr marL="752475" lvl="1" indent="-285750"/>
            <a:r>
              <a:rPr lang="en-US" dirty="0">
                <a:solidFill>
                  <a:schemeClr val="tx1"/>
                </a:solidFill>
              </a:rPr>
              <a:t>Collect spectra on a fully damaged sample and use it to deconvolute the measured data and estimate a “zero-dose”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Calculated spectra can support these analyses if computational methods are established for similar systems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77973A0-5C1E-7822-155F-7AA727D17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</p:spPr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4D3CE5C-89E4-96BF-0404-11574AFC1A84}"/>
              </a:ext>
            </a:extLst>
          </p:cNvPr>
          <p:cNvSpPr txBox="1">
            <a:spLocks/>
          </p:cNvSpPr>
          <p:nvPr/>
        </p:nvSpPr>
        <p:spPr>
          <a:xfrm>
            <a:off x="1565081" y="1213582"/>
            <a:ext cx="9034780" cy="7676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B83A4B"/>
              </a:buClr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66725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636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208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5288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</a:rPr>
              <a:t>One should strive to obtain damage-free data by adjusting experimental conditions. 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If this is not possible, then effects of beam damage must be explicitly addressed.</a:t>
            </a:r>
          </a:p>
          <a:p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3E3EC6-54F8-15E2-AAF5-E057E3971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479" y="2580136"/>
            <a:ext cx="6613278" cy="31543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D01793-F462-6C55-26DF-49656A3384DB}"/>
              </a:ext>
            </a:extLst>
          </p:cNvPr>
          <p:cNvSpPr txBox="1"/>
          <p:nvPr/>
        </p:nvSpPr>
        <p:spPr>
          <a:xfrm>
            <a:off x="9639300" y="5757428"/>
            <a:ext cx="2444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A. </a:t>
            </a:r>
            <a:r>
              <a:rPr lang="en-US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Zabilska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 al.</a:t>
            </a:r>
            <a:endParaRPr lang="en-US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r"/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DOI: 10.1039/D2CP02721F</a:t>
            </a:r>
          </a:p>
        </p:txBody>
      </p:sp>
    </p:spTree>
    <p:extLst>
      <p:ext uri="{BB962C8B-B14F-4D97-AF65-F5344CB8AC3E}">
        <p14:creationId xmlns:p14="http://schemas.microsoft.com/office/powerpoint/2010/main" val="3688592157"/>
      </p:ext>
    </p:extLst>
  </p:cSld>
  <p:clrMapOvr>
    <a:masterClrMapping/>
  </p:clrMapOvr>
</p:sld>
</file>

<file path=ppt/theme/theme1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9DA077EA-6666-B14D-81C9-2FD28442B6D0}"/>
    </a:ext>
  </a:extLst>
</a:theme>
</file>

<file path=ppt/theme/theme2.xml><?xml version="1.0" encoding="utf-8"?>
<a:theme xmlns:a="http://schemas.openxmlformats.org/drawingml/2006/main" name="SLAC Interio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7FBC852C-56B0-CE44-BF70-AA1CE13EFFE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22159</TotalTime>
  <Words>1920</Words>
  <Application>Microsoft Office PowerPoint</Application>
  <PresentationFormat>Widescreen</PresentationFormat>
  <Paragraphs>200</Paragraphs>
  <Slides>20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SLAC Covers/Title Slides</vt:lpstr>
      <vt:lpstr>SLAC Interior Slides</vt:lpstr>
      <vt:lpstr>PowerPoint Presentation</vt:lpstr>
      <vt:lpstr>Our Approach</vt:lpstr>
      <vt:lpstr>Beam Damage: Definitions and Mechanisms</vt:lpstr>
      <vt:lpstr>What is Beam (Radiation) Damage?</vt:lpstr>
      <vt:lpstr>Factors Affecting Dose-Damage Relationship</vt:lpstr>
      <vt:lpstr>Recommendations for Users</vt:lpstr>
      <vt:lpstr>Know Your Sample</vt:lpstr>
      <vt:lpstr>Identifying and Minimizing Beam Damage</vt:lpstr>
      <vt:lpstr>Data Processing and Interpretation</vt:lpstr>
      <vt:lpstr>Correlating Beam Damage with Other Techniques</vt:lpstr>
      <vt:lpstr>Standards for Reporting Data on Beam Damaged Samples</vt:lpstr>
      <vt:lpstr>Recommendations for Beamline Scientists</vt:lpstr>
      <vt:lpstr>Understand Beam Characteristics</vt:lpstr>
      <vt:lpstr>Developing and Maintaining Sample Environments</vt:lpstr>
      <vt:lpstr>Beamline Optimization and Data Collection</vt:lpstr>
      <vt:lpstr>Outlook</vt:lpstr>
      <vt:lpstr>Upcoming Challenges</vt:lpstr>
      <vt:lpstr>Quick Look at Our Recommendations</vt:lpstr>
      <vt:lpstr>Quick Look at Our Recommendations</vt:lpstr>
      <vt:lpstr>Acknowledgements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issue – please read</dc:title>
  <dc:subject/>
  <dc:creator>Abernathy, Macon Jedidiah</dc:creator>
  <cp:keywords/>
  <dc:description/>
  <cp:lastModifiedBy>Asundi, Arun Somayaji</cp:lastModifiedBy>
  <cp:revision>47</cp:revision>
  <dcterms:created xsi:type="dcterms:W3CDTF">2022-09-09T15:49:25Z</dcterms:created>
  <dcterms:modified xsi:type="dcterms:W3CDTF">2024-08-07T06:30:43Z</dcterms:modified>
  <cp:category/>
</cp:coreProperties>
</file>